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9" r:id="rId2"/>
    <p:sldId id="284" r:id="rId3"/>
    <p:sldId id="285" r:id="rId4"/>
    <p:sldId id="262" r:id="rId5"/>
    <p:sldId id="263" r:id="rId6"/>
    <p:sldId id="287" r:id="rId7"/>
    <p:sldId id="265" r:id="rId8"/>
    <p:sldId id="269" r:id="rId9"/>
    <p:sldId id="270" r:id="rId10"/>
    <p:sldId id="271" r:id="rId11"/>
    <p:sldId id="272" r:id="rId12"/>
    <p:sldId id="273" r:id="rId13"/>
    <p:sldId id="288" r:id="rId14"/>
    <p:sldId id="289" r:id="rId15"/>
    <p:sldId id="290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03" autoAdjust="0"/>
    <p:restoredTop sz="94660"/>
  </p:normalViewPr>
  <p:slideViewPr>
    <p:cSldViewPr>
      <p:cViewPr varScale="1">
        <p:scale>
          <a:sx n="120" d="100"/>
          <a:sy n="120" d="100"/>
        </p:scale>
        <p:origin x="159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7DAA451-7B06-49EB-8C7A-C7D30A5334EB}" type="datetimeFigureOut">
              <a:rPr lang="ru-RU"/>
              <a:pPr>
                <a:defRPr/>
              </a:pPr>
              <a:t>05.11.2023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1063329-E1A8-4890-BB69-B7DE6E5BEA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3EA07-B3D7-4A1C-A7D1-C3427DA9B80C}" type="datetimeFigureOut">
              <a:rPr lang="ru-RU"/>
              <a:pPr>
                <a:defRPr/>
              </a:pPr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7B1C1-8AB0-43C7-AE0B-C3CC7B2912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B62C9-3E0A-4392-9791-7668AAD7617D}" type="datetimeFigureOut">
              <a:rPr lang="ru-RU"/>
              <a:pPr>
                <a:defRPr/>
              </a:pPr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3DB5D-573C-49DD-AC83-8EEDA7BC21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40B7D-DC24-46BF-B2D9-25166FCCDDAB}" type="datetimeFigureOut">
              <a:rPr lang="ru-RU"/>
              <a:pPr>
                <a:defRPr/>
              </a:pPr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70DA7-0F8C-4AF7-A54E-516368F817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118BA-16A5-4DE7-80C3-904B1F73F985}" type="datetimeFigureOut">
              <a:rPr lang="ru-RU"/>
              <a:pPr>
                <a:defRPr/>
              </a:pPr>
              <a:t>05.11.2023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87E06-A916-4F5D-AD77-A99851CFBC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58472-80CD-4652-A2D1-FCE3BC8C9D82}" type="datetimeFigureOut">
              <a:rPr lang="ru-RU"/>
              <a:pPr>
                <a:defRPr/>
              </a:pPr>
              <a:t>05.11.2023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B80AF-B0AE-4F9B-85D5-7A0FB64359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99415-7B5C-49CC-BAD6-1581B3D0BA6A}" type="datetimeFigureOut">
              <a:rPr lang="ru-RU"/>
              <a:pPr>
                <a:defRPr/>
              </a:pPr>
              <a:t>05.11.2023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C6BAA-A999-4C66-9E27-4F28AB3D2C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9D879-0134-4520-921D-A5FC6AE69DE4}" type="datetimeFigureOut">
              <a:rPr lang="ru-RU"/>
              <a:pPr>
                <a:defRPr/>
              </a:pPr>
              <a:t>05.11.2023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8B8A6-7482-4BDD-90F4-E1FB61866E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8CC86-729D-4238-81C9-BDE6F333C552}" type="datetimeFigureOut">
              <a:rPr lang="ru-RU"/>
              <a:pPr>
                <a:defRPr/>
              </a:pPr>
              <a:t>05.11.2023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FFFA5-11CA-4F4D-8215-F0F2DA8F1E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2555-C683-4E87-BBE7-92D64797AD4C}" type="datetimeFigureOut">
              <a:rPr lang="ru-RU"/>
              <a:pPr>
                <a:defRPr/>
              </a:pPr>
              <a:t>05.11.2023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E821B-EAF3-4F74-8F49-F8952D695B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6F34A-BCB2-4CE9-9389-B91D8A8DC7B7}" type="datetimeFigureOut">
              <a:rPr lang="ru-RU"/>
              <a:pPr>
                <a:defRPr/>
              </a:pPr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87A0F-521B-4E50-AE18-BE34C3D9FC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7AB69-5900-4C98-93E4-CC1509DE6CA3}" type="datetimeFigureOut">
              <a:rPr lang="ru-RU"/>
              <a:pPr>
                <a:defRPr/>
              </a:pPr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11ABB-DF66-4CEC-A273-EFF75FCB8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739277-534C-48FC-A96A-CC04138543DC}" type="datetimeFigureOut">
              <a:rPr lang="ru-RU"/>
              <a:pPr>
                <a:defRPr/>
              </a:pPr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14CDF0-5A9E-4D27-A1CF-D40C1D681F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 smtClean="0"/>
              <a:t>Лекция 2</a:t>
            </a:r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6000" dirty="0" smtClean="0"/>
              <a:t>Основные понятия и определения 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управления проектами</a:t>
            </a:r>
            <a:endParaRPr lang="ru-RU" sz="60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Отличия проекта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Операционная деятельность организации – это функция, направленная на непрерывное выполнение действий по производству одного и того же продукта или предоставлению повторяющейся услуги.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Проект – однократная, не циклическая деятельность.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Проектная деятельность требует управления проектами, а операционная деятельность требует управления бизнес-процессами (технологическим или учебным процессом).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2831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Отличия </a:t>
            </a:r>
            <a:r>
              <a:rPr lang="ru-RU" sz="3600" dirty="0" smtClean="0"/>
              <a:t>проекта</a:t>
            </a:r>
            <a:r>
              <a:rPr lang="en-US" sz="3600" dirty="0" smtClean="0"/>
              <a:t> </a:t>
            </a:r>
            <a:r>
              <a:rPr lang="ru-RU" sz="3600" dirty="0" smtClean="0"/>
              <a:t>от операционной </a:t>
            </a:r>
            <a:r>
              <a:rPr lang="ru-RU" sz="3600" dirty="0" smtClean="0"/>
              <a:t>деятельности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/>
              <a:t>Вся деятельность в любой организации состоит из:</a:t>
            </a:r>
            <a:endParaRPr lang="ru-RU" sz="2800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" t="5400" r="17775" b="43413"/>
          <a:stretch/>
        </p:blipFill>
        <p:spPr bwMode="auto">
          <a:xfrm>
            <a:off x="1403648" y="2492896"/>
            <a:ext cx="5940425" cy="25133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06156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Определения проекта</a:t>
            </a:r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/>
              <a:t>Проект</a:t>
            </a:r>
            <a:r>
              <a:rPr lang="ru-RU" smtClean="0"/>
              <a:t> (лат. </a:t>
            </a:r>
            <a:r>
              <a:rPr lang="en-US" b="1" i="1" smtClean="0"/>
              <a:t>p</a:t>
            </a:r>
            <a:r>
              <a:rPr lang="ru-RU" b="1" i="1" smtClean="0"/>
              <a:t>rojectus -</a:t>
            </a:r>
            <a:r>
              <a:rPr lang="ru-RU" smtClean="0"/>
              <a:t> “</a:t>
            </a:r>
            <a:r>
              <a:rPr lang="ru-RU" i="1" smtClean="0"/>
              <a:t>брошенный вперед</a:t>
            </a:r>
            <a:r>
              <a:rPr lang="ru-RU" smtClean="0"/>
              <a:t>”) – это временное предприятие, предназначенное для создания уникальных продуктов, услуг или результатов.  </a:t>
            </a:r>
          </a:p>
          <a:p>
            <a:pPr algn="r">
              <a:buFont typeface="Wingdings" pitchFamily="2" charset="2"/>
              <a:buNone/>
            </a:pPr>
            <a:endParaRPr lang="ru-RU" sz="2800" i="1" smtClean="0"/>
          </a:p>
          <a:p>
            <a:pPr algn="r">
              <a:buFont typeface="Wingdings" pitchFamily="2" charset="2"/>
              <a:buNone/>
            </a:pPr>
            <a:r>
              <a:rPr lang="ru-RU" sz="2800" i="1" smtClean="0"/>
              <a:t>«Руководство к своду знаний </a:t>
            </a:r>
          </a:p>
          <a:p>
            <a:pPr algn="r">
              <a:buFont typeface="Wingdings" pitchFamily="2" charset="2"/>
              <a:buNone/>
            </a:pPr>
            <a:r>
              <a:rPr lang="ru-RU" sz="2800" i="1" smtClean="0"/>
              <a:t>по управления проектами (</a:t>
            </a:r>
            <a:r>
              <a:rPr lang="en-US" sz="2800" i="1" smtClean="0"/>
              <a:t>PMBOK</a:t>
            </a:r>
            <a:r>
              <a:rPr lang="ru-RU" sz="2800" i="1" smtClean="0"/>
              <a:t>)»</a:t>
            </a:r>
            <a:endParaRPr lang="ru-RU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Определения проекта</a:t>
            </a:r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ru-RU" b="1" smtClean="0">
                <a:solidFill>
                  <a:schemeClr val="accent2"/>
                </a:solidFill>
              </a:rPr>
              <a:t>Проект</a:t>
            </a:r>
            <a:r>
              <a:rPr lang="ru-RU" smtClean="0"/>
              <a:t> – это:</a:t>
            </a:r>
          </a:p>
          <a:p>
            <a:pPr marL="533400" indent="-533400">
              <a:lnSpc>
                <a:spcPct val="90000"/>
              </a:lnSpc>
              <a:buSzPct val="85000"/>
              <a:buFont typeface="Wingdings" pitchFamily="2" charset="2"/>
              <a:buAutoNum type="arabicParenR"/>
            </a:pPr>
            <a:r>
              <a:rPr lang="ru-RU" smtClean="0"/>
              <a:t>совокупность документов (расчетов, чертежей и т.д.) для создания какого-либо сооружения или изделия;</a:t>
            </a:r>
          </a:p>
          <a:p>
            <a:pPr marL="533400" indent="-533400">
              <a:lnSpc>
                <a:spcPct val="90000"/>
              </a:lnSpc>
              <a:buSzPct val="85000"/>
              <a:buFont typeface="Wingdings" pitchFamily="2" charset="2"/>
              <a:buAutoNum type="arabicParenR"/>
            </a:pPr>
            <a:r>
              <a:rPr lang="ru-RU" smtClean="0"/>
              <a:t>предварительный текст какого-либо документа;</a:t>
            </a:r>
          </a:p>
          <a:p>
            <a:pPr marL="533400" indent="-533400">
              <a:lnSpc>
                <a:spcPct val="90000"/>
              </a:lnSpc>
              <a:buSzPct val="85000"/>
              <a:buFont typeface="Wingdings" pitchFamily="2" charset="2"/>
              <a:buAutoNum type="arabicParenR"/>
            </a:pPr>
            <a:r>
              <a:rPr lang="ru-RU" smtClean="0"/>
              <a:t>замысел, план.</a:t>
            </a:r>
          </a:p>
          <a:p>
            <a:pPr marL="533400" indent="-533400" algn="r">
              <a:lnSpc>
                <a:spcPct val="90000"/>
              </a:lnSpc>
              <a:buFont typeface="Wingdings" pitchFamily="2" charset="2"/>
              <a:buNone/>
            </a:pPr>
            <a:endParaRPr lang="ru-RU" i="1" smtClean="0"/>
          </a:p>
          <a:p>
            <a:pPr marL="533400" indent="-533400" algn="r">
              <a:lnSpc>
                <a:spcPct val="90000"/>
              </a:lnSpc>
              <a:buFont typeface="Wingdings" pitchFamily="2" charset="2"/>
              <a:buNone/>
            </a:pPr>
            <a:r>
              <a:rPr lang="ru-RU" sz="2800" i="1" smtClean="0"/>
              <a:t>«Советский энциклопедический словарь»</a:t>
            </a:r>
            <a:endParaRPr lang="ru-RU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Определения проекта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 rtlCol="0">
            <a:normAutofit lnSpcReduction="10000"/>
          </a:bodyPr>
          <a:lstStyle/>
          <a:p>
            <a:pPr marL="533400" indent="-53340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«</a:t>
            </a:r>
            <a:r>
              <a:rPr lang="ru-RU" b="1" dirty="0" smtClean="0">
                <a:solidFill>
                  <a:schemeClr val="accent2"/>
                </a:solidFill>
              </a:rPr>
              <a:t>Проект</a:t>
            </a: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 smtClean="0"/>
              <a:t>– целенаправленная деятельность временного характера, предназначенная для создания уникального продукта или услуги, ограниченная во времени и связанная с потреблением ресурсов». </a:t>
            </a:r>
          </a:p>
          <a:p>
            <a:pPr marL="533400" indent="-53340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dirty="0" smtClean="0"/>
          </a:p>
          <a:p>
            <a:pPr marL="533400" indent="-533400" algn="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i="1" dirty="0" smtClean="0"/>
              <a:t>Национальные требования </a:t>
            </a:r>
          </a:p>
          <a:p>
            <a:pPr marL="533400" indent="-533400" algn="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i="1" dirty="0" smtClean="0"/>
              <a:t>к компетенции</a:t>
            </a:r>
          </a:p>
          <a:p>
            <a:pPr marL="533400" indent="-533400" algn="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i="1" dirty="0" smtClean="0"/>
              <a:t>СОВНЕТ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609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</a:t>
            </a:r>
            <a:r>
              <a:rPr lang="ru-RU" dirty="0"/>
              <a:t>ПРОЕКТОВ: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 rtlCol="0">
            <a:normAutofit fontScale="92500" lnSpcReduction="20000"/>
          </a:bodyPr>
          <a:lstStyle/>
          <a:p>
            <a:pPr lvl="0"/>
            <a:r>
              <a:rPr lang="ru-RU" dirty="0" smtClean="0"/>
              <a:t>Создание </a:t>
            </a:r>
            <a:r>
              <a:rPr lang="ru-RU" dirty="0"/>
              <a:t>(проектирование и строительство) нового предприятия;</a:t>
            </a:r>
          </a:p>
          <a:p>
            <a:pPr lvl="0"/>
            <a:r>
              <a:rPr lang="ru-RU" dirty="0"/>
              <a:t>Проведение крупной конференции, олимпиады, ЭКСПО – 2017 и т.д.;</a:t>
            </a:r>
          </a:p>
          <a:p>
            <a:pPr lvl="0"/>
            <a:r>
              <a:rPr lang="ru-RU" dirty="0"/>
              <a:t>Создание новой ОСУ организации, новой кафедры или факультета;</a:t>
            </a:r>
          </a:p>
          <a:p>
            <a:pPr lvl="0"/>
            <a:r>
              <a:rPr lang="ru-RU" dirty="0"/>
              <a:t>Ликвидация (закрытие) предприятия;</a:t>
            </a:r>
          </a:p>
          <a:p>
            <a:pPr lvl="0"/>
            <a:r>
              <a:rPr lang="ru-RU" dirty="0"/>
              <a:t>Создание нового фильма или спектакля;</a:t>
            </a:r>
          </a:p>
          <a:p>
            <a:pPr lvl="0"/>
            <a:r>
              <a:rPr lang="ru-RU" dirty="0"/>
              <a:t>Разработка стратегии или бизнес – плана;</a:t>
            </a:r>
          </a:p>
          <a:p>
            <a:pPr lvl="0"/>
            <a:r>
              <a:rPr lang="ru-RU" dirty="0"/>
              <a:t>Проведение </a:t>
            </a:r>
            <a:r>
              <a:rPr lang="ru-RU" dirty="0" smtClean="0"/>
              <a:t>свадьбы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проекта </a:t>
            </a:r>
            <a:r>
              <a:rPr lang="ru-RU" sz="3200" dirty="0" smtClean="0"/>
              <a:t>(продолжение):</a:t>
            </a:r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dirty="0" smtClean="0"/>
              <a:t>разработка нового продукта или услуги;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осуществление изменений в структуре, организации;</a:t>
            </a:r>
          </a:p>
          <a:p>
            <a:pPr>
              <a:lnSpc>
                <a:spcPct val="90000"/>
              </a:lnSpc>
            </a:pPr>
            <a:r>
              <a:rPr lang="ru-RU" dirty="0" smtClean="0"/>
              <a:t>разработка или приобретение новой или усовершенствование информационной системы;</a:t>
            </a:r>
          </a:p>
          <a:p>
            <a:pPr lvl="0"/>
            <a:r>
              <a:rPr lang="ru-RU" dirty="0" smtClean="0"/>
              <a:t>избирательная кампания при выборе президента.</a:t>
            </a:r>
            <a:endParaRPr lang="ru-RU" dirty="0"/>
          </a:p>
          <a:p>
            <a:pPr>
              <a:lnSpc>
                <a:spcPct val="90000"/>
              </a:lnSpc>
            </a:pPr>
            <a:r>
              <a:rPr lang="ru-RU" dirty="0" smtClean="0"/>
              <a:t>внедрение новой процедуры или нового процесса на предприятии.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Результаты проекта</a:t>
            </a:r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материальный результат – продукт;</a:t>
            </a:r>
          </a:p>
          <a:p>
            <a:r>
              <a:rPr lang="ru-RU" smtClean="0"/>
              <a:t>способность предоставлять услуги; </a:t>
            </a:r>
          </a:p>
          <a:p>
            <a:r>
              <a:rPr lang="ru-RU" smtClean="0"/>
              <a:t>нематериальные результаты – данные, которые можно использовать для реализации производственных процессов или других проектов.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Признаки проекта</a:t>
            </a:r>
          </a:p>
        </p:txBody>
      </p:sp>
      <p:sp>
        <p:nvSpPr>
          <p:cNvPr id="3072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ru-RU" smtClean="0"/>
              <a:t>Направленность на достижение конкретных целей </a:t>
            </a: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ru-RU" smtClean="0"/>
              <a:t>Координированное выполнение взаимосвязанных элементарных работ </a:t>
            </a: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ru-RU" smtClean="0"/>
              <a:t>Ограниченность ресурсов</a:t>
            </a: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ru-RU" smtClean="0"/>
              <a:t>Уникальность работ и/или результатов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Ограниченность ресурсов</a:t>
            </a:r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При управлении проектом первоочередным контролируемым ресурсом является </a:t>
            </a:r>
            <a:r>
              <a:rPr lang="ru-RU" b="1" smtClean="0">
                <a:solidFill>
                  <a:schemeClr val="accent2"/>
                </a:solidFill>
              </a:rPr>
              <a:t>время</a:t>
            </a:r>
            <a:r>
              <a:rPr lang="ru-RU" smtClean="0"/>
              <a:t>. </a:t>
            </a:r>
          </a:p>
          <a:p>
            <a:r>
              <a:rPr lang="ru-RU" smtClean="0"/>
              <a:t>Использование других видов ресурсов (материальных, трудовых, финансовых, информационных) осуществляется в рамках заранее определенных временных периодов.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Уникальность проекта</a:t>
            </a:r>
          </a:p>
        </p:txBody>
      </p:sp>
      <p:sp>
        <p:nvSpPr>
          <p:cNvPr id="3277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Уникальность может быть характеристикой как самого проекта (уникальность комплекса работ), так и характеристикой продукта проекта (уникальность полученных результатов).</a:t>
            </a:r>
          </a:p>
          <a:p>
            <a:r>
              <a:rPr lang="ru-RU" smtClean="0"/>
              <a:t>Степень уникальности зависит от конкретной ситуации (условий выполнения проекта, команды проекта).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Объекты </a:t>
            </a:r>
            <a:r>
              <a:rPr lang="ru-RU" b="1" dirty="0"/>
              <a:t>управления </a:t>
            </a:r>
            <a:r>
              <a:rPr lang="ru-RU" b="1" dirty="0" smtClean="0"/>
              <a:t>проектами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i="1" dirty="0" smtClean="0"/>
              <a:t>программа </a:t>
            </a:r>
            <a:r>
              <a:rPr lang="ru-RU" sz="2400" dirty="0"/>
              <a:t>– группа взаимосвязанных проектов и различных мероприятий, объединенных общей целью и условиями их выполнения;</a:t>
            </a:r>
          </a:p>
          <a:p>
            <a:pPr lvl="0"/>
            <a:r>
              <a:rPr lang="ru-RU" sz="2400" b="1" i="1" dirty="0"/>
              <a:t>портфель проектов</a:t>
            </a:r>
            <a:r>
              <a:rPr lang="ru-RU" sz="2400" dirty="0"/>
              <a:t> – совокупность проектов, находящихся в компетенции одного центра ответственности;</a:t>
            </a:r>
          </a:p>
          <a:p>
            <a:pPr lvl="0"/>
            <a:r>
              <a:rPr lang="ru-RU" sz="2400" b="1" i="1" dirty="0"/>
              <a:t>проект</a:t>
            </a:r>
            <a:r>
              <a:rPr lang="ru-RU" sz="2400" dirty="0"/>
              <a:t> – комплекс взаимосвязанных мероприятий, предназначенный для достижения  поставленных целей с учетом предварительно заданных ограничений;</a:t>
            </a:r>
          </a:p>
          <a:p>
            <a:pPr lvl="0"/>
            <a:r>
              <a:rPr lang="ru-RU" sz="2400" b="1" i="1" dirty="0"/>
              <a:t>стадии жизненного цикла проекта</a:t>
            </a:r>
            <a:r>
              <a:rPr lang="ru-RU" sz="2400" dirty="0"/>
              <a:t> – набор логически взаимосвязанных работ проекта, в процессе завершения которых достигается один из основных результатов проекта.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4672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Субъекты </a:t>
            </a:r>
            <a:r>
              <a:rPr lang="ru-RU" sz="3200" b="1" dirty="0"/>
              <a:t>управления </a:t>
            </a:r>
            <a:r>
              <a:rPr lang="ru-RU" sz="3200" b="1" dirty="0" smtClean="0"/>
              <a:t>проектами: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/>
              <a:t> </a:t>
            </a:r>
            <a:r>
              <a:rPr lang="ru-RU" sz="2400" b="1" i="1" dirty="0" smtClean="0"/>
              <a:t>управленческий </a:t>
            </a:r>
            <a:r>
              <a:rPr lang="ru-RU" sz="2400" b="1" i="1" dirty="0"/>
              <a:t>аппарат заказчика проекта</a:t>
            </a:r>
            <a:r>
              <a:rPr lang="ru-RU" sz="2400" dirty="0"/>
              <a:t> (инвестор, заказчик и др.);</a:t>
            </a:r>
          </a:p>
          <a:p>
            <a:pPr lvl="0"/>
            <a:r>
              <a:rPr lang="ru-RU" sz="2400" b="1" i="1" dirty="0"/>
              <a:t>управленческий аппарат исполнителя проекта</a:t>
            </a:r>
            <a:r>
              <a:rPr lang="ru-RU" sz="2400" dirty="0"/>
              <a:t> (генеральный подрядчик, системный интегратор, подрядчик, субподрядчик, поставщик и др.);</a:t>
            </a:r>
          </a:p>
          <a:p>
            <a:pPr lvl="0"/>
            <a:r>
              <a:rPr lang="ru-RU" sz="2400" b="1" i="1" dirty="0"/>
              <a:t>команды проектов</a:t>
            </a:r>
            <a:r>
              <a:rPr lang="ru-RU" sz="2400" dirty="0"/>
              <a:t> – специализированные рабочие структуры, создаваемые на время выполнения проектов и включающие управленческий и технический персонал, выделяемый заказчиком и исполнителями для выполнения проектов.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8983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851525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37290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525</Words>
  <Application>Microsoft Office PowerPoint</Application>
  <PresentationFormat>Экран (4:3)</PresentationFormat>
  <Paragraphs>66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Тема Office</vt:lpstr>
      <vt:lpstr>Лекция 2</vt:lpstr>
      <vt:lpstr>Отличия проекта</vt:lpstr>
      <vt:lpstr>Отличия проекта от операционной деятельности</vt:lpstr>
      <vt:lpstr>Определения проекта</vt:lpstr>
      <vt:lpstr>Определения проекта</vt:lpstr>
      <vt:lpstr>Определения проекта</vt:lpstr>
      <vt:lpstr>ПРИМЕРЫ ПРОЕКТОВ:</vt:lpstr>
      <vt:lpstr>Примеры проекта (продолжение):</vt:lpstr>
      <vt:lpstr>Результаты проекта</vt:lpstr>
      <vt:lpstr>Признаки проекта</vt:lpstr>
      <vt:lpstr>Ограниченность ресурсов</vt:lpstr>
      <vt:lpstr>Уникальность проекта</vt:lpstr>
      <vt:lpstr>Объекты управления проектами</vt:lpstr>
      <vt:lpstr> Субъекты управления проектами: </vt:lpstr>
      <vt:lpstr>СПАСИБО ЗА ВНИМАНИЕ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Проектный практикум</dc:title>
  <dc:creator>K</dc:creator>
  <cp:lastModifiedBy>User</cp:lastModifiedBy>
  <cp:revision>21</cp:revision>
  <dcterms:created xsi:type="dcterms:W3CDTF">2013-10-21T14:29:28Z</dcterms:created>
  <dcterms:modified xsi:type="dcterms:W3CDTF">2023-11-05T06:55:42Z</dcterms:modified>
</cp:coreProperties>
</file>